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301" r:id="rId5"/>
    <p:sldId id="259" r:id="rId6"/>
    <p:sldId id="307" r:id="rId7"/>
    <p:sldId id="260" r:id="rId8"/>
    <p:sldId id="258" r:id="rId9"/>
    <p:sldId id="297" r:id="rId10"/>
    <p:sldId id="262" r:id="rId11"/>
    <p:sldId id="302" r:id="rId12"/>
    <p:sldId id="264" r:id="rId13"/>
    <p:sldId id="269" r:id="rId14"/>
    <p:sldId id="270" r:id="rId15"/>
    <p:sldId id="303" r:id="rId16"/>
    <p:sldId id="271" r:id="rId17"/>
    <p:sldId id="285" r:id="rId18"/>
    <p:sldId id="272" r:id="rId19"/>
    <p:sldId id="273" r:id="rId20"/>
    <p:sldId id="265" r:id="rId21"/>
    <p:sldId id="304" r:id="rId22"/>
    <p:sldId id="288" r:id="rId23"/>
    <p:sldId id="289" r:id="rId24"/>
    <p:sldId id="298" r:id="rId25"/>
    <p:sldId id="290" r:id="rId26"/>
    <p:sldId id="267" r:id="rId27"/>
    <p:sldId id="268" r:id="rId28"/>
    <p:sldId id="283" r:id="rId29"/>
    <p:sldId id="286" r:id="rId30"/>
    <p:sldId id="305" r:id="rId31"/>
    <p:sldId id="291" r:id="rId32"/>
    <p:sldId id="292" r:id="rId33"/>
    <p:sldId id="293" r:id="rId34"/>
    <p:sldId id="294" r:id="rId35"/>
    <p:sldId id="299" r:id="rId36"/>
    <p:sldId id="306" r:id="rId37"/>
    <p:sldId id="295" r:id="rId38"/>
    <p:sldId id="300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huu32/CES" TargetMode="External"/><Relationship Id="rId2" Type="http://schemas.openxmlformats.org/officeDocument/2006/relationships/hyperlink" Target="https://challengedata.ens.fr/fr/challenge/33/predisez_la_reponse_attendu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326F-3D32-F447-9606-D111ACE51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/>
              <a:t>COMPARATIVE STUDY TO SOLVE</a:t>
            </a:r>
            <a:br>
              <a:rPr lang="fr-FR" b="1" dirty="0"/>
            </a:br>
            <a:r>
              <a:rPr lang="fr-FR" b="1" dirty="0"/>
              <a:t>TEXT CATEGORIZATION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F6034-5FBD-AF47-BBCD-9192B5278B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CES Data SCIENCE 2017-2018</a:t>
            </a:r>
          </a:p>
          <a:p>
            <a:r>
              <a:rPr lang="fr-FR" dirty="0"/>
              <a:t>Jacques </a:t>
            </a:r>
            <a:r>
              <a:rPr lang="fr-FR" dirty="0" err="1"/>
              <a:t>DoaN</a:t>
            </a:r>
            <a:r>
              <a:rPr lang="fr-FR" dirty="0"/>
              <a:t> </a:t>
            </a:r>
            <a:r>
              <a:rPr lang="fr-FR" dirty="0" err="1"/>
              <a:t>huu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8593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BFFB0-F43C-E24D-84DE-0590FB9D0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GLObal</a:t>
            </a:r>
            <a:r>
              <a:rPr lang="fr-FR" b="1" dirty="0"/>
              <a:t> MODELING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0593E-D8A7-1F43-AC64-0B6D43758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2345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FAE7E-200D-6140-9842-84121BA7F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TEXT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766C1-1ABB-9E40-B93F-288C7010B5D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6407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C9903-7202-7440-8AC5-2FB459C39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Misspelling</a:t>
            </a:r>
            <a:r>
              <a:rPr lang="fr-FR" dirty="0"/>
              <a:t> correction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91C41-D4CA-664F-AD2C-8A0F98E7B3C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1861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4A3E-E8D5-AC42-B150-D8EECED4D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NAMED ENTITY 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52B49-D771-D241-8B5B-67FF4060BF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9432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A2721-F291-4B4A-A37B-3CDC2835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cleansing</a:t>
            </a:r>
            <a:r>
              <a:rPr lang="fr-FR" dirty="0"/>
              <a:t> / </a:t>
            </a:r>
            <a:r>
              <a:rPr lang="fr-FR" dirty="0" err="1"/>
              <a:t>normalization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96768-BBED-4442-99E1-8DB3067DF2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2950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4D71-B498-A54D-8465-717F52187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CLASSICAL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419D5-680D-5E4B-A10F-88E8518B188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2774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2725-D868-AA4A-AE4B-2B6DFECD0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Modeling</a:t>
            </a:r>
            <a:r>
              <a:rPr lang="fr-FR" dirty="0"/>
              <a:t> </a:t>
            </a:r>
            <a:r>
              <a:rPr lang="fr-FR" dirty="0" err="1"/>
              <a:t>elaboration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AD616-B899-9B48-B7CB-871250DC26A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5284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C3DE-FB70-1747-81BA-908E8B4C5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vectorization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9E07B-08D9-6946-BEF2-F800E138E0A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5561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EA85E-CBED-2940-A0C7-67C31E7F1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FEATURE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28DDB-0651-B243-B1FF-6EEDD1369D4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2086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2408-AE1C-E645-BCC8-E26B43429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hyper-</a:t>
            </a:r>
            <a:r>
              <a:rPr lang="fr-FR" dirty="0" err="1"/>
              <a:t>parameters</a:t>
            </a:r>
            <a:r>
              <a:rPr lang="fr-FR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054A0-B478-364F-8CCB-E0733E9BB0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551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1FE67-A28C-5946-8FD8-B4EB437A5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PROJECT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4993E-305E-F14A-9E88-59F2C12A46F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64988"/>
            <a:ext cx="10363826" cy="3826212"/>
          </a:xfrm>
        </p:spPr>
        <p:txBody>
          <a:bodyPr>
            <a:normAutofit/>
          </a:bodyPr>
          <a:lstStyle/>
          <a:p>
            <a:r>
              <a:rPr lang="fr-FR" dirty="0"/>
              <a:t>DEEP </a:t>
            </a:r>
            <a:r>
              <a:rPr lang="fr-FR" dirty="0" err="1"/>
              <a:t>LEARning</a:t>
            </a:r>
            <a:r>
              <a:rPr lang="fr-FR" dirty="0"/>
              <a:t> OVERTAKES CLASSICAL TECHNIQUES in </a:t>
            </a:r>
            <a:r>
              <a:rPr lang="fr-FR" dirty="0" err="1"/>
              <a:t>nLP</a:t>
            </a:r>
            <a:r>
              <a:rPr lang="fr-FR" dirty="0"/>
              <a:t> </a:t>
            </a:r>
            <a:r>
              <a:rPr lang="fr-FR" dirty="0" err="1"/>
              <a:t>domain</a:t>
            </a:r>
            <a:endParaRPr lang="fr-FR" dirty="0"/>
          </a:p>
          <a:p>
            <a:r>
              <a:rPr lang="fr-FR" dirty="0" err="1"/>
              <a:t>comparE</a:t>
            </a:r>
            <a:r>
              <a:rPr lang="fr-FR" dirty="0"/>
              <a:t>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vs </a:t>
            </a:r>
            <a:r>
              <a:rPr lang="fr-FR" dirty="0" err="1"/>
              <a:t>classical</a:t>
            </a:r>
            <a:r>
              <a:rPr lang="fr-FR" dirty="0"/>
              <a:t> techniques to </a:t>
            </a:r>
            <a:r>
              <a:rPr lang="fr-FR" dirty="0" err="1"/>
              <a:t>tackLe</a:t>
            </a:r>
            <a:r>
              <a:rPr lang="fr-FR" dirty="0"/>
              <a:t> a </a:t>
            </a:r>
            <a:r>
              <a:rPr lang="fr-FR" dirty="0" err="1"/>
              <a:t>REaL</a:t>
            </a:r>
            <a:r>
              <a:rPr lang="fr-FR" dirty="0"/>
              <a:t> LIFE  NLP </a:t>
            </a:r>
            <a:r>
              <a:rPr lang="fr-FR" dirty="0" err="1"/>
              <a:t>Problem</a:t>
            </a:r>
            <a:endParaRPr lang="fr-FR" dirty="0"/>
          </a:p>
          <a:p>
            <a:pPr lvl="1"/>
            <a:r>
              <a:rPr lang="fr-FR" dirty="0"/>
              <a:t>Model </a:t>
            </a:r>
            <a:r>
              <a:rPr lang="fr-FR" dirty="0" err="1"/>
              <a:t>accuracy</a:t>
            </a:r>
            <a:endParaRPr lang="fr-FR" dirty="0"/>
          </a:p>
          <a:p>
            <a:pPr lvl="1"/>
            <a:r>
              <a:rPr lang="fr-FR" dirty="0"/>
              <a:t>Model </a:t>
            </a:r>
            <a:r>
              <a:rPr lang="fr-FR" dirty="0" err="1"/>
              <a:t>interpretability</a:t>
            </a:r>
            <a:endParaRPr lang="fr-FR" dirty="0"/>
          </a:p>
          <a:p>
            <a:pPr lvl="1"/>
            <a:r>
              <a:rPr lang="fr-FR" dirty="0"/>
              <a:t>MODELING FLEXIBILITY</a:t>
            </a:r>
          </a:p>
          <a:p>
            <a:pPr lvl="1"/>
            <a:r>
              <a:rPr lang="fr-FR" dirty="0"/>
              <a:t>TOOLING</a:t>
            </a:r>
          </a:p>
          <a:p>
            <a:r>
              <a:rPr lang="fr-FR" dirty="0"/>
              <a:t>POSOS startup data challenge</a:t>
            </a:r>
          </a:p>
          <a:p>
            <a:pPr lvl="1"/>
            <a:r>
              <a:rPr lang="fr-FR" dirty="0" err="1"/>
              <a:t>Categorize</a:t>
            </a:r>
            <a:r>
              <a:rPr lang="fr-FR" dirty="0"/>
              <a:t> TEXTS RELATED TO </a:t>
            </a:r>
            <a:r>
              <a:rPr lang="fr-FR" dirty="0" err="1"/>
              <a:t>QUEStion</a:t>
            </a:r>
            <a:r>
              <a:rPr lang="fr-FR" dirty="0"/>
              <a:t> on DRUG INTO 51 CLASSES</a:t>
            </a:r>
          </a:p>
          <a:p>
            <a:pPr lvl="1"/>
            <a:r>
              <a:rPr lang="fr-FR" dirty="0"/>
              <a:t>Few </a:t>
            </a:r>
            <a:r>
              <a:rPr lang="fr-FR" dirty="0" err="1"/>
              <a:t>samples</a:t>
            </a:r>
            <a:r>
              <a:rPr lang="fr-FR" dirty="0"/>
              <a:t>, MANY MISSPELLINGS, </a:t>
            </a:r>
            <a:r>
              <a:rPr lang="fr-FR" dirty="0" err="1"/>
              <a:t>familiar</a:t>
            </a:r>
            <a:r>
              <a:rPr lang="fr-FR" dirty="0"/>
              <a:t> </a:t>
            </a:r>
            <a:r>
              <a:rPr lang="fr-FR" dirty="0" err="1"/>
              <a:t>writing</a:t>
            </a:r>
            <a:r>
              <a:rPr lang="fr-FR" dirty="0"/>
              <a:t> style,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vocabulary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824445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5C5A7-13A7-5E40-8E55-526DC22D5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Performance </a:t>
            </a:r>
            <a:r>
              <a:rPr lang="fr-FR" dirty="0" err="1"/>
              <a:t>result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22CCF-66BD-BD4A-B04D-1967435011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6622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D137-E96B-5343-A133-7FCE5F58F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AD3F2-21B1-9945-B0BF-CD3F5E4EFF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094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F762-B3FF-3D43-A724-301C644D5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Modeling</a:t>
            </a:r>
            <a:r>
              <a:rPr lang="fr-FR" dirty="0"/>
              <a:t> </a:t>
            </a:r>
            <a:r>
              <a:rPr lang="fr-FR" dirty="0" err="1"/>
              <a:t>elaboration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71834-2CB6-5040-A9A5-C86D760DCB6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1205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B8F-C9DD-F845-977C-43CC14AB2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vectorization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D0CFA-4B94-D644-934E-2A5B589D4A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82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BA6A-C369-5546-8937-B733BD2E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Word </a:t>
            </a:r>
            <a:r>
              <a:rPr lang="fr-FR" dirty="0" err="1"/>
              <a:t>embedding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BCD6D-B669-8447-A84C-90BEB13468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506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49D7F-910A-304F-AF56-63535A15B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 of </a:t>
            </a:r>
            <a:r>
              <a:rPr lang="fr-FR" dirty="0" err="1"/>
              <a:t>vocabulary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8A8E0-1800-4748-B56C-D46698E5EF7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9015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AD74-0673-8E4E-9D68-5C3D7128A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candidates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0F63C-BDB8-D340-A1E4-2B7D569A5C7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74716"/>
            <a:ext cx="10363826" cy="3816484"/>
          </a:xfrm>
        </p:spPr>
        <p:txBody>
          <a:bodyPr>
            <a:normAutofit/>
          </a:bodyPr>
          <a:lstStyle/>
          <a:p>
            <a:r>
              <a:rPr lang="fr-FR" b="1" dirty="0"/>
              <a:t>Dense neural network</a:t>
            </a:r>
            <a:r>
              <a:rPr lang="fr-FR" dirty="0"/>
              <a:t> (</a:t>
            </a:r>
            <a:r>
              <a:rPr lang="fr-FR" dirty="0" err="1"/>
              <a:t>dnn</a:t>
            </a:r>
            <a:r>
              <a:rPr lang="fr-FR" dirty="0"/>
              <a:t>) as </a:t>
            </a:r>
            <a:r>
              <a:rPr lang="fr-FR" dirty="0" err="1"/>
              <a:t>naive</a:t>
            </a:r>
            <a:r>
              <a:rPr lang="fr-FR" dirty="0"/>
              <a:t> </a:t>
            </a:r>
            <a:r>
              <a:rPr lang="fr-FR" dirty="0" err="1"/>
              <a:t>baseline</a:t>
            </a:r>
            <a:endParaRPr lang="fr-FR" dirty="0"/>
          </a:p>
          <a:p>
            <a:pPr lvl="1"/>
            <a:r>
              <a:rPr lang="fr-FR" dirty="0"/>
              <a:t>Ad-hoc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endParaRPr lang="fr-FR" dirty="0"/>
          </a:p>
          <a:p>
            <a:pPr lvl="1"/>
            <a:r>
              <a:rPr lang="fr-FR" dirty="0"/>
              <a:t>Non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  <a:p>
            <a:r>
              <a:rPr lang="fr-FR" b="1" dirty="0" err="1"/>
              <a:t>Recurrent</a:t>
            </a:r>
            <a:r>
              <a:rPr lang="fr-FR" b="1" dirty="0"/>
              <a:t> neural network</a:t>
            </a:r>
            <a:r>
              <a:rPr lang="fr-FR" dirty="0"/>
              <a:t> (RNN/LSTM)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extension</a:t>
            </a:r>
          </a:p>
          <a:p>
            <a:pPr lvl="1"/>
            <a:r>
              <a:rPr lang="fr-FR" dirty="0"/>
              <a:t>Native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  <a:p>
            <a:r>
              <a:rPr lang="fr-FR" b="1" dirty="0" err="1"/>
              <a:t>Convolutional</a:t>
            </a:r>
            <a:r>
              <a:rPr lang="fr-FR" b="1" dirty="0"/>
              <a:t> neural network</a:t>
            </a:r>
            <a:r>
              <a:rPr lang="fr-FR" dirty="0"/>
              <a:t> (CNN)</a:t>
            </a:r>
          </a:p>
          <a:p>
            <a:pPr lvl="1"/>
            <a:r>
              <a:rPr lang="fr-FR" dirty="0"/>
              <a:t>General </a:t>
            </a:r>
            <a:r>
              <a:rPr lang="fr-FR" dirty="0" err="1"/>
              <a:t>word</a:t>
            </a:r>
            <a:r>
              <a:rPr lang="fr-FR" dirty="0"/>
              <a:t>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domain</a:t>
            </a:r>
            <a:r>
              <a:rPr lang="fr-FR" dirty="0"/>
              <a:t> extension</a:t>
            </a:r>
          </a:p>
          <a:p>
            <a:pPr lvl="1"/>
            <a:r>
              <a:rPr lang="fr-FR" dirty="0" err="1"/>
              <a:t>Simulated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3525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06AB4-6ABC-DE47-9C6E-C4E1FA612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RNN / LSTM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1F550-A4E0-8848-8B7F-63892DDD5C6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28139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E63A-06BC-224B-AB1F-C0121F04F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CNN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9EFC5-7CD9-664A-8E88-5B1DDDB8289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// </a:t>
            </a:r>
            <a:r>
              <a:rPr lang="fr-FR"/>
              <a:t>or sequential?</a:t>
            </a:r>
          </a:p>
        </p:txBody>
      </p:sp>
    </p:spTree>
    <p:extLst>
      <p:ext uri="{BB962C8B-B14F-4D97-AF65-F5344CB8AC3E}">
        <p14:creationId xmlns:p14="http://schemas.microsoft.com/office/powerpoint/2010/main" val="470910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BE193-2B3A-A145-B042-71E302E6E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Hyper-</a:t>
            </a:r>
            <a:r>
              <a:rPr lang="fr-FR" dirty="0" err="1"/>
              <a:t>parameters</a:t>
            </a:r>
            <a:r>
              <a:rPr lang="fr-FR" dirty="0"/>
              <a:t> </a:t>
            </a:r>
            <a:r>
              <a:rPr lang="fr-FR" dirty="0" err="1"/>
              <a:t>search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C73A1-3EF0-A94E-ACC4-F73A87D6B60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3124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DE45B-D0E5-E24E-AEE8-6BD215AB7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WORKBENCH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67DD-62E6-A741-B571-CE2FA2DD44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5" y="1958530"/>
            <a:ext cx="10363826" cy="3907249"/>
          </a:xfrm>
        </p:spPr>
        <p:txBody>
          <a:bodyPr>
            <a:normAutofit fontScale="92500" lnSpcReduction="20000"/>
          </a:bodyPr>
          <a:lstStyle/>
          <a:p>
            <a:r>
              <a:rPr lang="fr-FR" dirty="0" err="1"/>
              <a:t>Jupyter</a:t>
            </a:r>
            <a:r>
              <a:rPr lang="fr-FR" dirty="0"/>
              <a:t> / python as </a:t>
            </a:r>
            <a:r>
              <a:rPr lang="fr-FR" dirty="0" err="1"/>
              <a:t>core</a:t>
            </a:r>
            <a:r>
              <a:rPr lang="fr-FR" dirty="0"/>
              <a:t> </a:t>
            </a:r>
            <a:r>
              <a:rPr lang="fr-FR" dirty="0" err="1"/>
              <a:t>environment</a:t>
            </a:r>
            <a:endParaRPr lang="fr-FR" dirty="0"/>
          </a:p>
          <a:p>
            <a:r>
              <a:rPr lang="fr-FR" dirty="0"/>
              <a:t>Python packages</a:t>
            </a:r>
          </a:p>
          <a:p>
            <a:pPr lvl="1"/>
            <a:r>
              <a:rPr lang="fr-FR" dirty="0" err="1"/>
              <a:t>Matplotlib</a:t>
            </a:r>
            <a:r>
              <a:rPr lang="fr-FR" dirty="0"/>
              <a:t> / </a:t>
            </a:r>
            <a:r>
              <a:rPr lang="fr-FR" dirty="0" err="1"/>
              <a:t>numpy</a:t>
            </a:r>
            <a:r>
              <a:rPr lang="fr-FR" dirty="0"/>
              <a:t> / pandas</a:t>
            </a:r>
          </a:p>
          <a:p>
            <a:pPr lvl="1"/>
            <a:r>
              <a:rPr lang="fr-FR" dirty="0" err="1"/>
              <a:t>Ntlk</a:t>
            </a:r>
            <a:r>
              <a:rPr lang="fr-FR" dirty="0"/>
              <a:t> / </a:t>
            </a:r>
            <a:r>
              <a:rPr lang="fr-FR" dirty="0" err="1"/>
              <a:t>pyspellschecker</a:t>
            </a:r>
            <a:endParaRPr lang="fr-FR" dirty="0"/>
          </a:p>
          <a:p>
            <a:pPr lvl="1"/>
            <a:r>
              <a:rPr lang="fr-FR" dirty="0" err="1"/>
              <a:t>Sklearn</a:t>
            </a:r>
            <a:r>
              <a:rPr lang="fr-FR" dirty="0"/>
              <a:t> / </a:t>
            </a:r>
            <a:r>
              <a:rPr lang="fr-FR" dirty="0" err="1"/>
              <a:t>xgboost</a:t>
            </a:r>
            <a:r>
              <a:rPr lang="fr-FR" dirty="0"/>
              <a:t>-GPU</a:t>
            </a:r>
          </a:p>
          <a:p>
            <a:pPr lvl="1"/>
            <a:r>
              <a:rPr lang="fr-FR" dirty="0" err="1"/>
              <a:t>Keras</a:t>
            </a:r>
            <a:r>
              <a:rPr lang="fr-FR" dirty="0"/>
              <a:t> / </a:t>
            </a:r>
            <a:r>
              <a:rPr lang="fr-FR" dirty="0" err="1"/>
              <a:t>tensorflow</a:t>
            </a:r>
            <a:r>
              <a:rPr lang="fr-FR" dirty="0"/>
              <a:t>-GPU</a:t>
            </a:r>
          </a:p>
          <a:p>
            <a:r>
              <a:rPr lang="fr-FR" dirty="0"/>
              <a:t>Ressources</a:t>
            </a:r>
          </a:p>
          <a:p>
            <a:pPr lvl="1"/>
            <a:r>
              <a:rPr lang="fr-FR" dirty="0"/>
              <a:t>French </a:t>
            </a:r>
            <a:r>
              <a:rPr lang="fr-FR" dirty="0" err="1"/>
              <a:t>Fasttext</a:t>
            </a:r>
            <a:r>
              <a:rPr lang="fr-FR" dirty="0"/>
              <a:t> model</a:t>
            </a:r>
          </a:p>
          <a:p>
            <a:pPr lvl="1"/>
            <a:r>
              <a:rPr lang="fr-FR" dirty="0" err="1"/>
              <a:t>Ansm</a:t>
            </a:r>
            <a:r>
              <a:rPr lang="fr-FR" dirty="0"/>
              <a:t> </a:t>
            </a:r>
            <a:r>
              <a:rPr lang="fr-FR" dirty="0" err="1"/>
              <a:t>drug</a:t>
            </a:r>
            <a:r>
              <a:rPr lang="fr-FR" dirty="0"/>
              <a:t> </a:t>
            </a:r>
            <a:r>
              <a:rPr lang="fr-FR" dirty="0" err="1"/>
              <a:t>repository</a:t>
            </a:r>
            <a:endParaRPr lang="fr-FR" dirty="0"/>
          </a:p>
          <a:p>
            <a:r>
              <a:rPr lang="fr-FR" dirty="0"/>
              <a:t>Hardware</a:t>
            </a:r>
          </a:p>
          <a:p>
            <a:pPr lvl="1"/>
            <a:r>
              <a:rPr lang="fr-FR" dirty="0" err="1"/>
              <a:t>Macbook</a:t>
            </a:r>
            <a:r>
              <a:rPr lang="fr-FR" dirty="0"/>
              <a:t> pro &gt; 32-CORE PC &gt; AWS GPU </a:t>
            </a:r>
            <a:r>
              <a:rPr lang="fr-FR" dirty="0" err="1"/>
              <a:t>INSTance</a:t>
            </a:r>
            <a:r>
              <a:rPr lang="fr-FR" dirty="0"/>
              <a:t> &gt; PC GAMER (GTX 1050 GPU)</a:t>
            </a:r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CA5229-6E1D-2546-8F44-6844C156C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688" y="2214694"/>
            <a:ext cx="5324156" cy="292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6937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3CC77-B7C5-CE45-B01E-0F524BB40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Modeling</a:t>
            </a:r>
            <a:r>
              <a:rPr lang="fr-FR" b="1" dirty="0"/>
              <a:t> </a:t>
            </a:r>
            <a:r>
              <a:rPr lang="fr-FR" b="1" dirty="0" err="1"/>
              <a:t>comparison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E6D6C-9640-E241-A69F-AE54AC6379C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BDF93-6EB5-0C44-B9D6-6897EE5F0C6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42952" y="1791731"/>
            <a:ext cx="4423718" cy="483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184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81170-E568-794D-94D5-3836E0FC2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accuracy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F9E31-4AD4-1C48-84FE-E67A53A2DFB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3876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133E7-C1A0-4047-BD56-D608CE457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interpretability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029DF-1971-0A47-9A24-CB4480DE52E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811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A1E76-2CAA-5D49-A113-03EDE20C6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MODELING FLEXIBILITY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2F946-70DB-474D-ACC7-282DCA06FD6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6214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F48D-BF37-5745-86EF-D893EB136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substainability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3EE9E-654F-2A45-8265-88726497120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1614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7C6FE-D9F9-ED42-903D-E3E78A51B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Winning</a:t>
            </a:r>
            <a:r>
              <a:rPr lang="fr-FR" dirty="0"/>
              <a:t>/BEST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364DD-F7C2-BB44-B80F-5A89D4CA17A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ACADEMIC Comparative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isolating</a:t>
            </a:r>
            <a:r>
              <a:rPr lang="fr-FR" dirty="0"/>
              <a:t> techniques and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variants</a:t>
            </a:r>
            <a:endParaRPr lang="fr-FR" dirty="0"/>
          </a:p>
          <a:p>
            <a:pPr lvl="1"/>
            <a:r>
              <a:rPr lang="fr-FR" dirty="0"/>
              <a:t>Objective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highlight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respsective</a:t>
            </a:r>
            <a:r>
              <a:rPr lang="fr-FR" dirty="0"/>
              <a:t> </a:t>
            </a:r>
            <a:r>
              <a:rPr lang="fr-FR" dirty="0" err="1"/>
              <a:t>strength</a:t>
            </a:r>
            <a:r>
              <a:rPr lang="fr-FR" dirty="0"/>
              <a:t> and </a:t>
            </a:r>
            <a:r>
              <a:rPr lang="fr-FR" dirty="0" err="1"/>
              <a:t>weakness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BEST practice </a:t>
            </a:r>
            <a:r>
              <a:rPr lang="fr-FR" dirty="0" err="1"/>
              <a:t>usually</a:t>
            </a:r>
            <a:r>
              <a:rPr lang="fr-FR" dirty="0"/>
              <a:t> </a:t>
            </a:r>
            <a:r>
              <a:rPr lang="fr-FR" dirty="0" err="1"/>
              <a:t>recommends</a:t>
            </a:r>
            <a:r>
              <a:rPr lang="fr-FR" dirty="0"/>
              <a:t> to</a:t>
            </a:r>
          </a:p>
          <a:p>
            <a:pPr lvl="1"/>
            <a:r>
              <a:rPr lang="fr-FR" dirty="0" err="1"/>
              <a:t>Try</a:t>
            </a:r>
            <a:r>
              <a:rPr lang="fr-FR" dirty="0"/>
              <a:t> </a:t>
            </a:r>
            <a:r>
              <a:rPr lang="fr-FR" dirty="0" err="1"/>
              <a:t>several</a:t>
            </a:r>
            <a:r>
              <a:rPr lang="fr-FR" dirty="0"/>
              <a:t> techniques and </a:t>
            </a:r>
            <a:r>
              <a:rPr lang="fr-FR" dirty="0" err="1"/>
              <a:t>keep</a:t>
            </a:r>
            <a:r>
              <a:rPr lang="fr-FR" dirty="0"/>
              <a:t> the one </a:t>
            </a:r>
            <a:r>
              <a:rPr lang="fr-FR" dirty="0" err="1"/>
              <a:t>delivering</a:t>
            </a:r>
            <a:r>
              <a:rPr lang="fr-FR" dirty="0"/>
              <a:t> the best performance</a:t>
            </a:r>
          </a:p>
          <a:p>
            <a:pPr lvl="1"/>
            <a:r>
              <a:rPr lang="fr-FR" dirty="0"/>
              <a:t>Combine </a:t>
            </a:r>
            <a:r>
              <a:rPr lang="fr-FR" dirty="0" err="1"/>
              <a:t>them</a:t>
            </a:r>
            <a:endParaRPr lang="fr-FR" dirty="0"/>
          </a:p>
          <a:p>
            <a:pPr lvl="2"/>
            <a:r>
              <a:rPr lang="fr-FR" dirty="0" err="1"/>
              <a:t>Rnn</a:t>
            </a:r>
            <a:r>
              <a:rPr lang="fr-FR" dirty="0"/>
              <a:t> and </a:t>
            </a:r>
            <a:r>
              <a:rPr lang="fr-FR" dirty="0" err="1"/>
              <a:t>cnn</a:t>
            </a:r>
            <a:r>
              <a:rPr lang="fr-FR" dirty="0"/>
              <a:t> architectures</a:t>
            </a:r>
          </a:p>
          <a:p>
            <a:pPr lvl="2"/>
            <a:r>
              <a:rPr lang="fr-FR" dirty="0"/>
              <a:t>Word </a:t>
            </a:r>
            <a:r>
              <a:rPr lang="fr-FR" dirty="0" err="1"/>
              <a:t>embedding</a:t>
            </a:r>
            <a:r>
              <a:rPr lang="fr-FR" dirty="0"/>
              <a:t> + </a:t>
            </a:r>
            <a:r>
              <a:rPr lang="fr-FR" dirty="0" err="1"/>
              <a:t>manual</a:t>
            </a:r>
            <a:r>
              <a:rPr lang="fr-FR" dirty="0"/>
              <a:t> </a:t>
            </a:r>
            <a:r>
              <a:rPr lang="fr-FR" dirty="0" err="1"/>
              <a:t>feature</a:t>
            </a:r>
            <a:r>
              <a:rPr lang="fr-FR" dirty="0"/>
              <a:t> extraction</a:t>
            </a:r>
          </a:p>
        </p:txBody>
      </p:sp>
    </p:spTree>
    <p:extLst>
      <p:ext uri="{BB962C8B-B14F-4D97-AF65-F5344CB8AC3E}">
        <p14:creationId xmlns:p14="http://schemas.microsoft.com/office/powerpoint/2010/main" val="27462634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9F7D-B53F-C749-8464-C514ABC3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Binary</a:t>
            </a:r>
            <a:r>
              <a:rPr lang="fr-FR" dirty="0"/>
              <a:t>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2D90B-B6E0-024F-90D6-19D2FEF0EE9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2733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50D0-2D60-4B45-BE4E-03866C4B2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takeaways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6121E-730D-F44A-AA9F-B2759FC813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013626"/>
            <a:ext cx="10363826" cy="3777573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Non conclusive performance </a:t>
            </a:r>
            <a:r>
              <a:rPr lang="fr-FR" dirty="0" err="1"/>
              <a:t>results</a:t>
            </a:r>
            <a:r>
              <a:rPr lang="fr-FR"/>
              <a:t> (64% F1-score)</a:t>
            </a:r>
            <a:endParaRPr lang="fr-FR" dirty="0"/>
          </a:p>
          <a:p>
            <a:pPr lvl="1"/>
            <a:r>
              <a:rPr lang="fr-FR" dirty="0" err="1"/>
              <a:t>Extracting</a:t>
            </a:r>
            <a:r>
              <a:rPr lang="fr-FR" dirty="0"/>
              <a:t> </a:t>
            </a:r>
            <a:r>
              <a:rPr lang="fr-FR" dirty="0" err="1"/>
              <a:t>sense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natural</a:t>
            </a:r>
            <a:r>
              <a:rPr lang="fr-FR" dirty="0"/>
              <a:t>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hard ( </a:t>
            </a:r>
            <a:r>
              <a:rPr lang="fr-FR" dirty="0" err="1"/>
              <a:t>especially</a:t>
            </a:r>
            <a:r>
              <a:rPr lang="fr-FR" dirty="0"/>
              <a:t> </a:t>
            </a:r>
            <a:r>
              <a:rPr lang="fr-FR" dirty="0" err="1"/>
              <a:t>familiar</a:t>
            </a:r>
            <a:r>
              <a:rPr lang="fr-FR" dirty="0"/>
              <a:t> french !)</a:t>
            </a:r>
          </a:p>
          <a:p>
            <a:pPr lvl="1"/>
            <a:r>
              <a:rPr lang="fr-FR" dirty="0" err="1"/>
              <a:t>Too</a:t>
            </a:r>
            <a:r>
              <a:rPr lang="fr-FR" dirty="0"/>
              <a:t> few </a:t>
            </a:r>
            <a:r>
              <a:rPr lang="fr-FR" dirty="0" err="1"/>
              <a:t>samples</a:t>
            </a:r>
            <a:r>
              <a:rPr lang="fr-FR" dirty="0"/>
              <a:t> and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classes</a:t>
            </a:r>
          </a:p>
          <a:p>
            <a:pPr lvl="1"/>
            <a:r>
              <a:rPr lang="fr-FR" dirty="0" err="1"/>
              <a:t>Expect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gain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sequence</a:t>
            </a:r>
            <a:r>
              <a:rPr lang="fr-FR" dirty="0"/>
              <a:t> </a:t>
            </a:r>
            <a:r>
              <a:rPr lang="fr-FR" dirty="0" err="1"/>
              <a:t>modelinG</a:t>
            </a:r>
            <a:endParaRPr lang="fr-FR" dirty="0"/>
          </a:p>
          <a:p>
            <a:r>
              <a:rPr lang="fr-FR" dirty="0" err="1"/>
              <a:t>Unfair</a:t>
            </a:r>
            <a:r>
              <a:rPr lang="fr-FR" dirty="0"/>
              <a:t> </a:t>
            </a:r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favouring</a:t>
            </a:r>
            <a:r>
              <a:rPr lang="fr-FR" dirty="0"/>
              <a:t>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track</a:t>
            </a:r>
            <a:endParaRPr lang="fr-FR" dirty="0"/>
          </a:p>
          <a:p>
            <a:r>
              <a:rPr lang="fr-FR" dirty="0" err="1"/>
              <a:t>rewarding</a:t>
            </a:r>
            <a:r>
              <a:rPr lang="fr-FR" dirty="0"/>
              <a:t> Return of </a:t>
            </a:r>
            <a:r>
              <a:rPr lang="fr-FR" dirty="0" err="1"/>
              <a:t>experience</a:t>
            </a:r>
            <a:r>
              <a:rPr lang="fr-FR" dirty="0"/>
              <a:t> on key Data science </a:t>
            </a:r>
            <a:r>
              <a:rPr lang="fr-FR" dirty="0" err="1"/>
              <a:t>methodology</a:t>
            </a:r>
            <a:endParaRPr lang="fr-FR" dirty="0"/>
          </a:p>
          <a:p>
            <a:pPr lvl="1"/>
            <a:r>
              <a:rPr lang="fr-FR" dirty="0"/>
              <a:t>DATA Exploration and </a:t>
            </a:r>
            <a:r>
              <a:rPr lang="fr-FR" dirty="0" err="1"/>
              <a:t>analysis</a:t>
            </a:r>
            <a:endParaRPr lang="fr-FR" dirty="0"/>
          </a:p>
          <a:p>
            <a:pPr lvl="1"/>
            <a:r>
              <a:rPr lang="fr-FR" dirty="0"/>
              <a:t>Data </a:t>
            </a:r>
            <a:r>
              <a:rPr lang="fr-FR" dirty="0" err="1"/>
              <a:t>preparation</a:t>
            </a:r>
            <a:r>
              <a:rPr lang="fr-FR" dirty="0"/>
              <a:t> (</a:t>
            </a:r>
            <a:r>
              <a:rPr lang="fr-FR" dirty="0" err="1"/>
              <a:t>feature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Modeling</a:t>
            </a:r>
            <a:r>
              <a:rPr lang="fr-FR" dirty="0"/>
              <a:t>/architecture </a:t>
            </a:r>
            <a:r>
              <a:rPr lang="fr-FR" dirty="0" err="1"/>
              <a:t>selection</a:t>
            </a:r>
            <a:endParaRPr lang="fr-FR" dirty="0"/>
          </a:p>
          <a:p>
            <a:pPr lvl="1"/>
            <a:r>
              <a:rPr lang="fr-FR" dirty="0"/>
              <a:t>Hyper </a:t>
            </a:r>
            <a:r>
              <a:rPr lang="fr-FR" dirty="0" err="1"/>
              <a:t>parameters</a:t>
            </a:r>
            <a:r>
              <a:rPr lang="fr-FR" dirty="0"/>
              <a:t> </a:t>
            </a:r>
            <a:r>
              <a:rPr lang="fr-FR" dirty="0" err="1"/>
              <a:t>search</a:t>
            </a:r>
            <a:endParaRPr lang="fr-FR" dirty="0"/>
          </a:p>
          <a:p>
            <a:pPr lvl="1"/>
            <a:r>
              <a:rPr lang="fr-FR" dirty="0" err="1"/>
              <a:t>Result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and </a:t>
            </a:r>
            <a:r>
              <a:rPr lang="fr-FR" dirty="0" err="1"/>
              <a:t>improvement</a:t>
            </a:r>
            <a:r>
              <a:rPr lang="fr-FR" dirty="0"/>
              <a:t> </a:t>
            </a:r>
            <a:r>
              <a:rPr lang="fr-FR" dirty="0" err="1"/>
              <a:t>loop</a:t>
            </a:r>
            <a:r>
              <a:rPr lang="fr-FR" dirty="0"/>
              <a:t>-back</a:t>
            </a:r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033096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B5BC9-48D7-274E-91E4-E64BE6BE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ANNEX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56EFB-EC1C-734D-A657-816314E9506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POSOS DATA CHALLENGE DESCRIBED AT</a:t>
            </a:r>
          </a:p>
          <a:p>
            <a:pPr lvl="1"/>
            <a:r>
              <a:rPr lang="en-US" sz="1200" u="sng" dirty="0">
                <a:hlinkClick r:id="rId2"/>
              </a:rPr>
              <a:t>https://challengedata.ens.fr/fr/challenge/33/predisez_la_reponse_attendue.html</a:t>
            </a:r>
            <a:r>
              <a:rPr lang="fr-FR" sz="1200" dirty="0"/>
              <a:t> </a:t>
            </a:r>
          </a:p>
          <a:p>
            <a:r>
              <a:rPr lang="fr-FR" dirty="0" err="1"/>
              <a:t>Runnable</a:t>
            </a:r>
            <a:r>
              <a:rPr lang="fr-FR" dirty="0"/>
              <a:t> notebooks </a:t>
            </a:r>
            <a:r>
              <a:rPr lang="fr-FR" dirty="0" err="1"/>
              <a:t>available</a:t>
            </a:r>
            <a:r>
              <a:rPr lang="fr-FR" dirty="0"/>
              <a:t> at</a:t>
            </a:r>
          </a:p>
          <a:p>
            <a:pPr lvl="1"/>
            <a:r>
              <a:rPr lang="fr-FR" sz="1200" dirty="0">
                <a:hlinkClick r:id="rId3"/>
              </a:rPr>
              <a:t>https://github.com/jhuu32/CES</a:t>
            </a:r>
            <a:endParaRPr lang="fr-FR" sz="1200" dirty="0"/>
          </a:p>
          <a:p>
            <a:pPr lvl="1"/>
            <a:endParaRPr lang="fr-FR" dirty="0"/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37B2B1-DC69-DA48-9AAE-D7017B6C3BA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42052" y="1848255"/>
            <a:ext cx="2772382" cy="430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64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29E1C-8A59-644C-805A-0E729B05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3070A-8A37-8547-913D-01C1F4D4FAF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8588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37128-B207-0D4A-A67B-5D020ECC6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TARGET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439D9-4DB2-FF47-8293-8D00290125D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0694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30869-C5B1-2D4F-B16F-E3DA3BFBF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TOPIC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119AC-241D-3844-830E-559B0E279D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948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52847-3CA5-FB4E-8D60-D816BBD3A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FEATURE SPACE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EF482-598B-324E-B01C-5009B11A759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731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8DE10-7FA3-BD44-A0C5-74D008BDB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TEXT ANATOMY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E78E9-E4DF-F94F-A56C-E885E4D9768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2064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03B68-8955-274D-81DE-CC2C6DB92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DOCUMENT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7F7F4-4A7B-0844-920E-95825070286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FR" dirty="0"/>
              <a:t>DOC2VEC</a:t>
            </a:r>
          </a:p>
          <a:p>
            <a:r>
              <a:rPr lang="fr-FR" dirty="0"/>
              <a:t>LDA</a:t>
            </a:r>
          </a:p>
        </p:txBody>
      </p:sp>
    </p:spTree>
    <p:extLst>
      <p:ext uri="{BB962C8B-B14F-4D97-AF65-F5344CB8AC3E}">
        <p14:creationId xmlns:p14="http://schemas.microsoft.com/office/powerpoint/2010/main" val="171900613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962</TotalTime>
  <Words>407</Words>
  <Application>Microsoft Macintosh PowerPoint</Application>
  <PresentationFormat>Widescreen</PresentationFormat>
  <Paragraphs>95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1" baseType="lpstr">
      <vt:lpstr>Arial</vt:lpstr>
      <vt:lpstr>Tw Cen MT</vt:lpstr>
      <vt:lpstr>Droplet</vt:lpstr>
      <vt:lpstr>COMPARATIVE STUDY TO SOLVE TEXT CATEGORIZATION</vt:lpstr>
      <vt:lpstr>PROJECT MOTIVATION</vt:lpstr>
      <vt:lpstr>WORKBENCH ENvironment</vt:lpstr>
      <vt:lpstr>Data exploration</vt:lpstr>
      <vt:lpstr>TARGET ANALYSIS</vt:lpstr>
      <vt:lpstr>TOPIC EXTRACTION</vt:lpstr>
      <vt:lpstr>FEATURE SPACE DISTRIBUTION</vt:lpstr>
      <vt:lpstr>TEXT ANATOMY</vt:lpstr>
      <vt:lpstr>DOCUMENT SIMILARITY</vt:lpstr>
      <vt:lpstr>GLObal MODELING PIPELINE</vt:lpstr>
      <vt:lpstr>TEXT PREPROCESSING</vt:lpstr>
      <vt:lpstr>Misspelling correction</vt:lpstr>
      <vt:lpstr>NAMED ENTITY recognition</vt:lpstr>
      <vt:lpstr>Text cleansing / normalization</vt:lpstr>
      <vt:lpstr>CLASSICAL TECHNIQUES</vt:lpstr>
      <vt:lpstr>Modeling elaboration</vt:lpstr>
      <vt:lpstr>Text vectorization</vt:lpstr>
      <vt:lpstr>FEATURE EXTRACTION</vt:lpstr>
      <vt:lpstr>hyper-parameters SEARCH</vt:lpstr>
      <vt:lpstr>Performance result</vt:lpstr>
      <vt:lpstr>DEEP LEARNING</vt:lpstr>
      <vt:lpstr>Modeling elaboration</vt:lpstr>
      <vt:lpstr>Text vectorization</vt:lpstr>
      <vt:lpstr>Word embedding</vt:lpstr>
      <vt:lpstr>Out of vocabulary</vt:lpstr>
      <vt:lpstr>Architecture candidates</vt:lpstr>
      <vt:lpstr>RNN / LSTM architecture</vt:lpstr>
      <vt:lpstr>CNN architecture</vt:lpstr>
      <vt:lpstr>Hyper-parameters search</vt:lpstr>
      <vt:lpstr>Modeling comparison</vt:lpstr>
      <vt:lpstr>Model accuracy</vt:lpstr>
      <vt:lpstr>Model interpretability</vt:lpstr>
      <vt:lpstr>MODELING FLEXIBILITY</vt:lpstr>
      <vt:lpstr>substainability</vt:lpstr>
      <vt:lpstr>Winning/BEST practice</vt:lpstr>
      <vt:lpstr>Binary classification</vt:lpstr>
      <vt:lpstr>takeaways</vt:lpstr>
      <vt:lpstr>ANNEX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STUDY TO SOLVE TEXT CATEGORIZATION</dc:title>
  <dc:creator>Microsoft Office User</dc:creator>
  <cp:lastModifiedBy>Microsoft Office User</cp:lastModifiedBy>
  <cp:revision>214</cp:revision>
  <dcterms:created xsi:type="dcterms:W3CDTF">2018-10-03T16:35:13Z</dcterms:created>
  <dcterms:modified xsi:type="dcterms:W3CDTF">2018-10-06T07:38:16Z</dcterms:modified>
</cp:coreProperties>
</file>

<file path=docProps/thumbnail.jpeg>
</file>